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67" r:id="rId19"/>
    <p:sldId id="275" r:id="rId20"/>
    <p:sldId id="278" r:id="rId21"/>
    <p:sldId id="273" r:id="rId22"/>
    <p:sldId id="277" r:id="rId23"/>
    <p:sldId id="279" r:id="rId24"/>
    <p:sldId id="280" r:id="rId25"/>
  </p:sldIdLst>
  <p:sldSz cx="18288000" cy="10287000"/>
  <p:notesSz cx="6858000" cy="9144000"/>
  <p:embeddedFontLs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Bakerie Bold" panose="020B0604020202020204" charset="0"/>
      <p:regular r:id="rId29"/>
    </p:embeddedFont>
    <p:embeddedFont>
      <p:font typeface="Balgin condensed" panose="020B0604020202020204" charset="0"/>
      <p:regular r:id="rId30"/>
    </p:embeddedFont>
    <p:embeddedFont>
      <p:font typeface="Balgin expanded" panose="020B0604020202020204" charset="0"/>
      <p:regular r:id="rId31"/>
    </p:embeddedFont>
    <p:embeddedFont>
      <p:font typeface="Black Mango Medium" panose="020B0604020202020204" charset="0"/>
      <p:regular r:id="rId32"/>
    </p:embeddedFont>
    <p:embeddedFont>
      <p:font typeface="Blogger Light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uthier Bold" panose="020B0604020202020204" charset="0"/>
      <p:regular r:id="rId38"/>
    </p:embeddedFont>
    <p:embeddedFont>
      <p:font typeface="Old English Text MT" panose="03040902040508030806" pitchFamily="66" charset="0"/>
      <p:regular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Open Sans Light Italics" panose="020B0604020202020204" charset="0"/>
      <p:regular r:id="rId46"/>
    </p:embeddedFont>
    <p:embeddedFont>
      <p:font typeface="Play" panose="020B0604020202020204" charset="0"/>
      <p:regular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old" panose="020000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759B-8418-406E-87A0-DDC9267F7BCC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D21DA-62E9-4D88-947C-92B40E6F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D21DA-62E9-4D88-947C-92B40E6FB5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8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60" r="5730" b="124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71821" y="756296"/>
            <a:ext cx="11553408" cy="8774408"/>
            <a:chOff x="0" y="0"/>
            <a:chExt cx="15404544" cy="11699210"/>
          </a:xfrm>
        </p:grpSpPr>
        <p:sp>
          <p:nvSpPr>
            <p:cNvPr id="4" name="TextBox 4"/>
            <p:cNvSpPr txBox="1"/>
            <p:nvPr/>
          </p:nvSpPr>
          <p:spPr>
            <a:xfrm>
              <a:off x="0" y="1399313"/>
              <a:ext cx="15404544" cy="895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1000">
                  <a:solidFill>
                    <a:srgbClr val="FFFFFF"/>
                  </a:solidFill>
                  <a:latin typeface="Roboto Bold"/>
                </a:rPr>
                <a:t>IBM CALL FOR CODE COMPETITION  2022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5404544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55">
                  <a:solidFill>
                    <a:srgbClr val="FFFFFF"/>
                  </a:solidFill>
                  <a:latin typeface="Roboto Bold"/>
                </a:rPr>
                <a:t>TECH WIZARDS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42527"/>
              <a:ext cx="1540454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49">
                  <a:solidFill>
                    <a:srgbClr val="FFBE40"/>
                  </a:solidFill>
                  <a:latin typeface="Roboto"/>
                </a:rPr>
                <a:t>GLA University, Mathura, Uttar Pradesh, India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5038" y="1655799"/>
            <a:ext cx="11872046" cy="62861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0500"/>
            <a:ext cx="13563598" cy="1038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ImageDataGenerator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featurewise_center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samplewise_center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featurewise_std_normalization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samplewise_std_normalization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zca_whitening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rotation_range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=10,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zoom_range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0.1,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width_shift_range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=0.1,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height_shift_range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=0.1,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horizontal_flip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=False, 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vertical_flip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=False)  </a:t>
            </a:r>
          </a:p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datagen.fit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x_train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</a:t>
            </a:r>
          </a:p>
          <a:p>
            <a:pPr algn="just">
              <a:lnSpc>
                <a:spcPts val="4812"/>
              </a:lnSpc>
            </a:pPr>
            <a:endParaRPr lang="en-US" sz="24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learning_rate_reduction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ReduceLROnPlateau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(monitor='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val_accuracy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', patience = 2, verbose=1,factor=0.5,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min_lr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=0.00001)</a:t>
            </a:r>
          </a:p>
          <a:p>
            <a:pPr algn="just">
              <a:lnSpc>
                <a:spcPts val="4812"/>
              </a:lnSpc>
            </a:pPr>
            <a:endParaRPr lang="en-US" sz="24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86400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332990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353374" y="2228927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332990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698988" y="3847241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378399" y="2330091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303421" y="2276090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378399" y="4355116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22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52326" y="2724935"/>
            <a:ext cx="9383347" cy="7306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51155" y="419417"/>
            <a:ext cx="1193768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ACTIVATION FUNCTION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7879" y="1628290"/>
            <a:ext cx="720423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RECTIFIED LINEAR UNIT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817801"/>
            <a:ext cx="16230600" cy="728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391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 = Sequential()</a:t>
            </a:r>
          </a:p>
          <a:p>
            <a:pPr>
              <a:lnSpc>
                <a:spcPts val="391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(Conv2D(75 , (3,3) , strides = 1 , padding = 'same' , activation = 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 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input_shape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(28,28,1)))</a:t>
            </a:r>
          </a:p>
          <a:p>
            <a:pPr>
              <a:lnSpc>
                <a:spcPts val="391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BatchNormalization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())</a:t>
            </a:r>
          </a:p>
          <a:p>
            <a:pPr>
              <a:lnSpc>
                <a:spcPts val="391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(MaxPool2D((2,2) , strides = 2 , padding = 'same'))</a:t>
            </a:r>
          </a:p>
          <a:p>
            <a:pPr>
              <a:lnSpc>
                <a:spcPts val="391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(Conv2D(50 , (3,3) , strides = 1 , padding = 'same' , activation = 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'))</a:t>
            </a:r>
          </a:p>
          <a:p>
            <a:pPr>
              <a:lnSpc>
                <a:spcPts val="391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(Dropout(0.2))</a:t>
            </a:r>
          </a:p>
          <a:p>
            <a:pPr>
              <a:lnSpc>
                <a:spcPts val="4485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BatchNormalization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())</a:t>
            </a:r>
          </a:p>
          <a:p>
            <a:pPr>
              <a:lnSpc>
                <a:spcPts val="4485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(MaxPool2D((2,2) , strides = 2 , padding = 'same'))</a:t>
            </a:r>
          </a:p>
          <a:p>
            <a:pPr>
              <a:lnSpc>
                <a:spcPts val="4485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(Conv2D(25 , (3,3) , strides = 1 , padding = 'same' , activation = 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'))</a:t>
            </a:r>
          </a:p>
          <a:p>
            <a:pPr>
              <a:lnSpc>
                <a:spcPts val="4485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BatchNormalization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())</a:t>
            </a:r>
          </a:p>
          <a:p>
            <a:pPr>
              <a:lnSpc>
                <a:spcPts val="3919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3919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9000" y="3619500"/>
            <a:ext cx="13114300" cy="398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(MaxPool2D((2,2) , strides = 2 , padding = 'same'))</a:t>
            </a:r>
          </a:p>
          <a:p>
            <a:pPr>
              <a:lnSpc>
                <a:spcPts val="4485"/>
              </a:lnSpc>
            </a:pP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(Flatten())</a:t>
            </a:r>
          </a:p>
          <a:p>
            <a:pPr>
              <a:lnSpc>
                <a:spcPts val="4485"/>
              </a:lnSpc>
            </a:pP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(Dense(units = 512 , activation = '</a:t>
            </a: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'))</a:t>
            </a:r>
          </a:p>
          <a:p>
            <a:pPr>
              <a:lnSpc>
                <a:spcPts val="4485"/>
              </a:lnSpc>
            </a:pP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(Dropout(0.3))</a:t>
            </a:r>
          </a:p>
          <a:p>
            <a:pPr>
              <a:lnSpc>
                <a:spcPts val="4485"/>
              </a:lnSpc>
            </a:pP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model.add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(Dense(units = 24 , activation = '</a:t>
            </a:r>
            <a:r>
              <a:rPr lang="en-US" sz="3203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softmax</a:t>
            </a:r>
            <a:r>
              <a:rPr lang="en-US" sz="3203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'))</a:t>
            </a:r>
          </a:p>
          <a:p>
            <a:pPr>
              <a:lnSpc>
                <a:spcPts val="4485"/>
              </a:lnSpc>
            </a:pPr>
            <a:endParaRPr lang="en-US" sz="3203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485"/>
              </a:lnSpc>
            </a:pPr>
            <a:endParaRPr lang="en-US" sz="3203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62249" y="1401330"/>
            <a:ext cx="7097051" cy="7856970"/>
            <a:chOff x="0" y="0"/>
            <a:chExt cx="9462734" cy="104759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595" r="24595"/>
            <a:stretch>
              <a:fillRect/>
            </a:stretch>
          </p:blipFill>
          <p:spPr>
            <a:xfrm>
              <a:off x="0" y="0"/>
              <a:ext cx="9462734" cy="1047596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019175"/>
            <a:ext cx="7607787" cy="729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Play"/>
              </a:rPr>
              <a:t>Sign Language Recognition with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79211" y="2126045"/>
            <a:ext cx="11529579" cy="6034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00" y="4920320"/>
            <a:ext cx="5172523" cy="3956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543939">
            <a:off x="14922197" y="1256947"/>
            <a:ext cx="5172523" cy="39569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747" t="16724" r="5550" b="8069"/>
          <a:stretch>
            <a:fillRect/>
          </a:stretch>
        </p:blipFill>
        <p:spPr>
          <a:xfrm>
            <a:off x="3592732" y="2832335"/>
            <a:ext cx="11475141" cy="55350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1490" y="419417"/>
            <a:ext cx="847701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MAX POOLING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1375" y="3180257"/>
            <a:ext cx="14367925" cy="437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model.compile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(optimizer = 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adam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 , loss = 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categorical_crossentropy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 , metrics = ['accuracy'])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model.summary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</a:t>
            </a:r>
          </a:p>
          <a:p>
            <a:pPr>
              <a:lnSpc>
                <a:spcPts val="4322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322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history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model.fit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datagen.flow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x_train,y_train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batch_size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128) ,epochs = 20 , 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validation_data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 , callbacks = [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learning_rate_reduction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])</a:t>
            </a:r>
          </a:p>
          <a:p>
            <a:pPr>
              <a:lnSpc>
                <a:spcPts val="4322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322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print("Accuracy of the model is - " 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model.evaluate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x_test,y_test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)[1]*100 , "%")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448" r="25619"/>
          <a:stretch>
            <a:fillRect/>
          </a:stretch>
        </p:blipFill>
        <p:spPr>
          <a:xfrm>
            <a:off x="239788" y="-501382"/>
            <a:ext cx="11373266" cy="107883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31289" y="4171736"/>
            <a:ext cx="5749384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0"/>
              </a:lnSpc>
            </a:pPr>
            <a:r>
              <a:rPr lang="en-US" sz="7607" dirty="0">
                <a:solidFill>
                  <a:srgbClr val="141414"/>
                </a:solidFill>
                <a:latin typeface="Balgin condensed"/>
              </a:rPr>
              <a:t>100 %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29276" y="5600700"/>
            <a:ext cx="665139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 dirty="0">
                <a:solidFill>
                  <a:srgbClr val="141414"/>
                </a:solidFill>
                <a:latin typeface="Bakerie Bold"/>
              </a:rPr>
              <a:t>ACCURACY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7980" y="0"/>
            <a:ext cx="6380140" cy="2213901"/>
            <a:chOff x="0" y="0"/>
            <a:chExt cx="1680366" cy="583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366" cy="583085"/>
            </a:xfrm>
            <a:custGeom>
              <a:avLst/>
              <a:gdLst/>
              <a:ahLst/>
              <a:cxnLst/>
              <a:rect l="l" t="t" r="r" b="b"/>
              <a:pathLst>
                <a:path w="1680366" h="583085">
                  <a:moveTo>
                    <a:pt x="0" y="0"/>
                  </a:moveTo>
                  <a:lnTo>
                    <a:pt x="1680366" y="0"/>
                  </a:lnTo>
                  <a:lnTo>
                    <a:pt x="1680366" y="583085"/>
                  </a:lnTo>
                  <a:lnTo>
                    <a:pt x="0" y="5830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8115300" cy="4313348"/>
            <a:chOff x="0" y="0"/>
            <a:chExt cx="10820400" cy="57511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0820400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90909"/>
                  </a:solidFill>
                  <a:latin typeface="Roboto Bold"/>
                </a:rPr>
                <a:t>Do you have any questions?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354131"/>
              <a:ext cx="10820400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90909"/>
                  </a:solidFill>
                  <a:latin typeface="Roboto"/>
                </a:rPr>
                <a:t>Please feel free to ask us if there are any doubts.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00279" y="5143500"/>
            <a:ext cx="6380140" cy="5831945"/>
            <a:chOff x="0" y="0"/>
            <a:chExt cx="1680366" cy="1535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0366" cy="1535986"/>
            </a:xfrm>
            <a:custGeom>
              <a:avLst/>
              <a:gdLst/>
              <a:ahLst/>
              <a:cxnLst/>
              <a:rect l="l" t="t" r="r" b="b"/>
              <a:pathLst>
                <a:path w="1680366" h="1535986">
                  <a:moveTo>
                    <a:pt x="0" y="0"/>
                  </a:moveTo>
                  <a:lnTo>
                    <a:pt x="1680366" y="0"/>
                  </a:lnTo>
                  <a:lnTo>
                    <a:pt x="1680366" y="1535986"/>
                  </a:lnTo>
                  <a:lnTo>
                    <a:pt x="0" y="1535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10839" y="6260245"/>
            <a:ext cx="7159021" cy="88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909" dirty="0">
                <a:solidFill>
                  <a:srgbClr val="FFFFFF"/>
                </a:solidFill>
                <a:latin typeface="Old English Text MT" panose="03040902040508030806" pitchFamily="66" charset="0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0839" y="7699741"/>
            <a:ext cx="7159021" cy="35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2239" spc="190" dirty="0">
                <a:solidFill>
                  <a:srgbClr val="FFFFFF"/>
                </a:solidFill>
                <a:latin typeface="Luthier Bold"/>
              </a:rPr>
              <a:t>TECH WIZARDS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B4D3D2-2277-1034-9E2F-1F9AE65E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2223686"/>
            <a:ext cx="6380140" cy="2757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995" y="1028700"/>
            <a:ext cx="13060744" cy="2290252"/>
            <a:chOff x="0" y="0"/>
            <a:chExt cx="17414325" cy="305367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13745"/>
              <a:ext cx="17414325" cy="193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FFF"/>
                  </a:solidFill>
                  <a:latin typeface="Roboto Bold"/>
                </a:rPr>
                <a:t>WHY?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7414325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FFBE40"/>
                  </a:solidFill>
                  <a:latin typeface="Roboto Bold"/>
                </a:rPr>
                <a:t>PROBLEM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9654" y="7865142"/>
            <a:ext cx="3958532" cy="1211875"/>
            <a:chOff x="0" y="0"/>
            <a:chExt cx="5278043" cy="1615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27804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Roboto Bold"/>
                </a:rPr>
                <a:t>Deaf or Mute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9149"/>
              <a:ext cx="527804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466 Million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3588956"/>
            <a:ext cx="4074581" cy="3924736"/>
            <a:chOff x="0" y="0"/>
            <a:chExt cx="5345981" cy="5345981"/>
          </a:xfrm>
        </p:grpSpPr>
        <p:sp>
          <p:nvSpPr>
            <p:cNvPr id="9" name="TextBox 9"/>
            <p:cNvSpPr txBox="1"/>
            <p:nvPr/>
          </p:nvSpPr>
          <p:spPr>
            <a:xfrm>
              <a:off x="1842631" y="1762913"/>
              <a:ext cx="1660719" cy="1667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76"/>
                </a:lnSpc>
              </a:pPr>
              <a:r>
                <a:rPr lang="en-US" sz="7483">
                  <a:solidFill>
                    <a:srgbClr val="FFFFFF"/>
                  </a:solidFill>
                  <a:latin typeface="Open Sans Light Italics"/>
                </a:rPr>
                <a:t>5%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345981" cy="5345981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53776" y="17180"/>
                <a:ext cx="540449" cy="538165"/>
              </a:xfrm>
              <a:custGeom>
                <a:avLst/>
                <a:gdLst/>
                <a:ahLst/>
                <a:cxnLst/>
                <a:rect l="l" t="t" r="r" b="b"/>
                <a:pathLst>
                  <a:path w="540449" h="538165">
                    <a:moveTo>
                      <a:pt x="333724" y="23148"/>
                    </a:moveTo>
                    <a:cubicBezTo>
                      <a:pt x="421952" y="45508"/>
                      <a:pt x="491472" y="113365"/>
                      <a:pt x="515960" y="201026"/>
                    </a:cubicBezTo>
                    <a:cubicBezTo>
                      <a:pt x="540449" y="288687"/>
                      <a:pt x="516162" y="382750"/>
                      <a:pt x="452296" y="447598"/>
                    </a:cubicBezTo>
                    <a:cubicBezTo>
                      <a:pt x="388430" y="512446"/>
                      <a:pt x="294748" y="538165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3619337" y="3318952"/>
            <a:ext cx="3958532" cy="4034348"/>
            <a:chOff x="0" y="0"/>
            <a:chExt cx="5345981" cy="5345981"/>
          </a:xfrm>
        </p:grpSpPr>
        <p:sp>
          <p:nvSpPr>
            <p:cNvPr id="14" name="TextBox 14"/>
            <p:cNvSpPr txBox="1"/>
            <p:nvPr/>
          </p:nvSpPr>
          <p:spPr>
            <a:xfrm>
              <a:off x="1799937" y="1762912"/>
              <a:ext cx="1976398" cy="16665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476"/>
                </a:lnSpc>
              </a:pPr>
              <a:r>
                <a:rPr lang="en-US" sz="7483" dirty="0">
                  <a:solidFill>
                    <a:srgbClr val="FFFFFF"/>
                  </a:solidFill>
                  <a:latin typeface="Open Sans Light"/>
                </a:rPr>
                <a:t>1%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5345981" cy="5345981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53776" y="17180"/>
                <a:ext cx="540449" cy="538165"/>
              </a:xfrm>
              <a:custGeom>
                <a:avLst/>
                <a:gdLst/>
                <a:ahLst/>
                <a:cxnLst/>
                <a:rect l="l" t="t" r="r" b="b"/>
                <a:pathLst>
                  <a:path w="540449" h="538165">
                    <a:moveTo>
                      <a:pt x="333724" y="23148"/>
                    </a:moveTo>
                    <a:cubicBezTo>
                      <a:pt x="421952" y="45508"/>
                      <a:pt x="491472" y="113365"/>
                      <a:pt x="515960" y="201026"/>
                    </a:cubicBezTo>
                    <a:cubicBezTo>
                      <a:pt x="540449" y="288687"/>
                      <a:pt x="516162" y="382750"/>
                      <a:pt x="452296" y="447598"/>
                    </a:cubicBezTo>
                    <a:cubicBezTo>
                      <a:pt x="388430" y="512446"/>
                      <a:pt x="294748" y="538165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3913294" y="7865142"/>
            <a:ext cx="3958532" cy="1211875"/>
            <a:chOff x="0" y="0"/>
            <a:chExt cx="5278043" cy="161583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527804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Roboto Bold"/>
                </a:rPr>
                <a:t>ASL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59149"/>
              <a:ext cx="527804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70 Million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43876" y="651154"/>
            <a:ext cx="7715250" cy="9026104"/>
            <a:chOff x="0" y="0"/>
            <a:chExt cx="10287000" cy="12034805"/>
          </a:xfrm>
        </p:grpSpPr>
        <p:sp>
          <p:nvSpPr>
            <p:cNvPr id="22" name="TextBox 22"/>
            <p:cNvSpPr txBox="1"/>
            <p:nvPr/>
          </p:nvSpPr>
          <p:spPr>
            <a:xfrm>
              <a:off x="7535491" y="10960385"/>
              <a:ext cx="240411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Light"/>
                </a:rPr>
                <a:t>Deaf or Mute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Light"/>
                </a:rPr>
                <a:t>86.9%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91201" y="-38100"/>
              <a:ext cx="1120616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Light"/>
                </a:rPr>
                <a:t>ASL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Light"/>
                </a:rPr>
                <a:t>13.1%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873903"/>
              <a:ext cx="10287000" cy="10287000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125704" y="0"/>
                <a:ext cx="2758548" cy="2675269"/>
              </a:xfrm>
              <a:custGeom>
                <a:avLst/>
                <a:gdLst/>
                <a:ahLst/>
                <a:cxnLst/>
                <a:rect l="l" t="t" r="r" b="b"/>
                <a:pathLst>
                  <a:path w="2758548" h="2675269">
                    <a:moveTo>
                      <a:pt x="1395704" y="0"/>
                    </a:moveTo>
                    <a:lnTo>
                      <a:pt x="1395704" y="0"/>
                    </a:lnTo>
                    <a:cubicBezTo>
                      <a:pt x="2003360" y="0"/>
                      <a:pt x="2525875" y="430441"/>
                      <a:pt x="2642211" y="1026856"/>
                    </a:cubicBezTo>
                    <a:cubicBezTo>
                      <a:pt x="2758548" y="1623271"/>
                      <a:pt x="2436107" y="2218529"/>
                      <a:pt x="1872997" y="2446899"/>
                    </a:cubicBezTo>
                    <a:cubicBezTo>
                      <a:pt x="1309887" y="2675269"/>
                      <a:pt x="663908" y="2472755"/>
                      <a:pt x="331954" y="1963783"/>
                    </a:cubicBezTo>
                    <a:cubicBezTo>
                      <a:pt x="0" y="1454812"/>
                      <a:pt x="75094" y="782010"/>
                      <a:pt x="511097" y="358753"/>
                    </a:cubicBezTo>
                    <a:lnTo>
                      <a:pt x="953400" y="814377"/>
                    </a:lnTo>
                    <a:cubicBezTo>
                      <a:pt x="735399" y="1026005"/>
                      <a:pt x="697852" y="1362406"/>
                      <a:pt x="863829" y="1616892"/>
                    </a:cubicBezTo>
                    <a:cubicBezTo>
                      <a:pt x="1029806" y="1871377"/>
                      <a:pt x="1352795" y="1972634"/>
                      <a:pt x="1634350" y="1858450"/>
                    </a:cubicBezTo>
                    <a:cubicBezTo>
                      <a:pt x="1915905" y="1744265"/>
                      <a:pt x="2077126" y="1446636"/>
                      <a:pt x="2018958" y="1148428"/>
                    </a:cubicBezTo>
                    <a:cubicBezTo>
                      <a:pt x="1960789" y="850220"/>
                      <a:pt x="1699532" y="635000"/>
                      <a:pt x="1395704" y="63500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40955" y="0"/>
                <a:ext cx="928981" cy="837052"/>
              </a:xfrm>
              <a:custGeom>
                <a:avLst/>
                <a:gdLst/>
                <a:ahLst/>
                <a:cxnLst/>
                <a:rect l="l" t="t" r="r" b="b"/>
                <a:pathLst>
                  <a:path w="928981" h="837052">
                    <a:moveTo>
                      <a:pt x="0" y="404104"/>
                    </a:moveTo>
                    <a:cubicBezTo>
                      <a:pt x="240191" y="146397"/>
                      <a:pt x="576633" y="35"/>
                      <a:pt x="928918" y="0"/>
                    </a:cubicBezTo>
                    <a:lnTo>
                      <a:pt x="928982" y="635000"/>
                    </a:lnTo>
                    <a:cubicBezTo>
                      <a:pt x="752839" y="635018"/>
                      <a:pt x="584618" y="708198"/>
                      <a:pt x="464523" y="837052"/>
                    </a:cubicBezTo>
                    <a:close/>
                  </a:path>
                </a:pathLst>
              </a:custGeom>
              <a:solidFill>
                <a:srgbClr val="B4A52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2871C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6612393" cy="10287000"/>
          </a:xfrm>
          <a:prstGeom prst="rect">
            <a:avLst/>
          </a:prstGeom>
          <a:solidFill>
            <a:srgbClr val="FFBE4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b="387"/>
          <a:stretch>
            <a:fillRect/>
          </a:stretch>
        </p:blipFill>
        <p:spPr>
          <a:xfrm>
            <a:off x="7112428" y="1459295"/>
            <a:ext cx="10443876" cy="73684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05947" y="1947183"/>
            <a:ext cx="4000500" cy="5697648"/>
            <a:chOff x="0" y="0"/>
            <a:chExt cx="5334000" cy="759686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334000" cy="4895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90909"/>
                  </a:solidFill>
                  <a:latin typeface="Roboto Bold"/>
                </a:rPr>
                <a:t>SIGN LANGUAGE MNIST DATASET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87581"/>
              <a:ext cx="5334000" cy="230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90909"/>
                  </a:solidFill>
                  <a:latin typeface="Roboto Bold"/>
                </a:rPr>
                <a:t>Inspired by the Fashion-MNIST </a:t>
              </a:r>
              <a:r>
                <a:rPr lang="en-US" sz="2500">
                  <a:solidFill>
                    <a:srgbClr val="090909"/>
                  </a:solidFill>
                  <a:latin typeface="Arimo Bold"/>
                </a:rPr>
                <a:t>2 and the machine learning pipeline for gestures by Sreehari 4.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524" r="14560"/>
          <a:stretch>
            <a:fillRect/>
          </a:stretch>
        </p:blipFill>
        <p:spPr>
          <a:xfrm>
            <a:off x="9624808" y="0"/>
            <a:ext cx="866319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842433"/>
            <a:ext cx="7911193" cy="4602135"/>
            <a:chOff x="0" y="0"/>
            <a:chExt cx="10548257" cy="613617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507889" cy="4886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Bold"/>
                </a:rPr>
                <a:t>CONVOLUTION NEURAL NETWORKS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0368" y="5529754"/>
              <a:ext cx="10507889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FFBE40"/>
                  </a:solidFill>
                  <a:latin typeface="Roboto Bold"/>
                </a:rPr>
                <a:t>3 LAYER CNN MODEL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1562100"/>
            <a:ext cx="13652778" cy="672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numpy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as np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import pandas as pd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matplotlib.pyplot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as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plt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import seaborn as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sns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keras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keras.models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import Sequential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keras.layers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import Dense, Conv2D , MaxPool2D , Flatten , Dropout ,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BatchNormalization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keras.preprocessing.image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ImageDataGenerator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sklearn.metrics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classification_report,confusion_matrix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keras.callbacks</a:t>
            </a:r>
            <a:r>
              <a:rPr lang="en-US" sz="3399" dirty="0">
                <a:solidFill>
                  <a:srgbClr val="FFFFFF"/>
                </a:solidFill>
                <a:latin typeface="Blogger Light"/>
              </a:rPr>
              <a:t> import </a:t>
            </a:r>
            <a:r>
              <a:rPr lang="en-US" sz="3399" dirty="0" err="1">
                <a:solidFill>
                  <a:srgbClr val="FFFFFF"/>
                </a:solidFill>
                <a:latin typeface="Blogger Light"/>
              </a:rPr>
              <a:t>ReduceLROnPlateau</a:t>
            </a:r>
            <a:endParaRPr lang="en-US" sz="3399" dirty="0">
              <a:solidFill>
                <a:srgbClr val="FFFFFF"/>
              </a:solidFill>
              <a:latin typeface="Blogger Light"/>
            </a:endParaRP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4696" y="862487"/>
            <a:ext cx="14088904" cy="856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train_df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pd.read_csv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r"C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:\Users\shiva\Downloads\archive\sign_mnist_train.csv")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test_df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pd.read_csv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r"C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:\Users\shiva\Downloads\archive\sign_mnist_test.csv")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test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pd.read_csv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r"C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:\Users\shiva\Downloads\archive\sign_mnist_test.csv")</a:t>
            </a:r>
          </a:p>
          <a:p>
            <a:pPr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 = test['label']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train_df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['label']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test_df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['label']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del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train_df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['label']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del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test_df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['label']</a:t>
            </a:r>
          </a:p>
          <a:p>
            <a:pPr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from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sklearn.preprocessing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import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LabelBinarizer</a:t>
            </a: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label_binarizer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LabelBinarizer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label_binarizer.fit_transform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label_binarizer.fit_transform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31751" y="3170671"/>
            <a:ext cx="10090536" cy="39456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1801" y="300355"/>
            <a:ext cx="9800381" cy="917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x_train = train_df.values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Arimo"/>
              </a:rPr>
              <a:t>x_test = test_df.values</a:t>
            </a:r>
          </a:p>
          <a:p>
            <a:pPr>
              <a:lnSpc>
                <a:spcPts val="4275"/>
              </a:lnSpc>
            </a:pPr>
            <a:endParaRPr lang="en-US" sz="3054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x_train = x_train / 255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x_test = x_test / 255</a:t>
            </a:r>
          </a:p>
          <a:p>
            <a:pPr>
              <a:lnSpc>
                <a:spcPts val="4275"/>
              </a:lnSpc>
            </a:pPr>
            <a:endParaRPr lang="en-US" sz="3054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x_train = x_train.reshape(-1,28,28,1)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x_test = x_test.reshape(-1,28,28,1)</a:t>
            </a:r>
          </a:p>
          <a:p>
            <a:pPr>
              <a:lnSpc>
                <a:spcPts val="4275"/>
              </a:lnSpc>
            </a:pPr>
            <a:endParaRPr lang="en-US" sz="3054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f, ax = plt.subplots(2,5) 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f.set_size_inches(10, 10)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k = 0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for i in range(2):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    for j in range(5):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        ax[i,j].imshow(x_train[k].reshape(28, 28) , cmap = "gray")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        k += 1</a:t>
            </a:r>
          </a:p>
          <a:p>
            <a:pPr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Blogger Light"/>
              </a:rPr>
              <a:t>    plt.tight_layout()    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946</Words>
  <Application>Microsoft Office PowerPoint</Application>
  <PresentationFormat>Custom</PresentationFormat>
  <Paragraphs>123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Arimo Bold</vt:lpstr>
      <vt:lpstr>Roboto</vt:lpstr>
      <vt:lpstr>Open Sans</vt:lpstr>
      <vt:lpstr>Calibri</vt:lpstr>
      <vt:lpstr>Bakerie Bold</vt:lpstr>
      <vt:lpstr>Arimo</vt:lpstr>
      <vt:lpstr>Play</vt:lpstr>
      <vt:lpstr>Balgin condensed</vt:lpstr>
      <vt:lpstr>Balgin expanded</vt:lpstr>
      <vt:lpstr>Open Sans Light</vt:lpstr>
      <vt:lpstr>Old English Text MT</vt:lpstr>
      <vt:lpstr>Arial</vt:lpstr>
      <vt:lpstr>Blogger Light</vt:lpstr>
      <vt:lpstr>Roboto Bold</vt:lpstr>
      <vt:lpstr>Black Mango Medium</vt:lpstr>
      <vt:lpstr>Luthier Bold</vt:lpstr>
      <vt:lpstr>Open Sans Light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Dark Simple Digital  Technology in Education Technology Presentation</dc:title>
  <cp:lastModifiedBy>Kakinada Runners</cp:lastModifiedBy>
  <cp:revision>11</cp:revision>
  <dcterms:created xsi:type="dcterms:W3CDTF">2006-08-16T00:00:00Z</dcterms:created>
  <dcterms:modified xsi:type="dcterms:W3CDTF">2022-06-28T05:54:56Z</dcterms:modified>
  <dc:identifier>DAFEyMlq2kQ</dc:identifier>
</cp:coreProperties>
</file>